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0" r:id="rId1"/>
  </p:sldMasterIdLst>
  <p:notesMasterIdLst>
    <p:notesMasterId r:id="rId5"/>
  </p:notesMasterIdLst>
  <p:sldIdLst>
    <p:sldId id="422" r:id="rId2"/>
    <p:sldId id="424" r:id="rId3"/>
    <p:sldId id="423" r:id="rId4"/>
  </p:sldIdLst>
  <p:sldSz cx="9144000" cy="6858000" type="screen4x3"/>
  <p:notesSz cx="6858000" cy="9144000"/>
  <p:defaultTextStyle>
    <a:defPPr>
      <a:defRPr lang="zh-CN"/>
    </a:defPPr>
    <a:lvl1pPr algn="l" rtl="0" eaLnBrk="0" fontAlgn="base" latinLnBrk="1" hangingPunct="0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Gulim" pitchFamily="34" charset="-127"/>
        <a:ea typeface="宋体" pitchFamily="2" charset="-122"/>
        <a:cs typeface="+mn-cs"/>
      </a:defRPr>
    </a:lvl1pPr>
    <a:lvl2pPr marL="457200" algn="l" rtl="0" eaLnBrk="0" fontAlgn="base" latinLnBrk="1" hangingPunct="0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Gulim" pitchFamily="34" charset="-127"/>
        <a:ea typeface="宋体" pitchFamily="2" charset="-122"/>
        <a:cs typeface="+mn-cs"/>
      </a:defRPr>
    </a:lvl2pPr>
    <a:lvl3pPr marL="914400" algn="l" rtl="0" eaLnBrk="0" fontAlgn="base" latinLnBrk="1" hangingPunct="0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Gulim" pitchFamily="34" charset="-127"/>
        <a:ea typeface="宋体" pitchFamily="2" charset="-122"/>
        <a:cs typeface="+mn-cs"/>
      </a:defRPr>
    </a:lvl3pPr>
    <a:lvl4pPr marL="1371600" algn="l" rtl="0" eaLnBrk="0" fontAlgn="base" latinLnBrk="1" hangingPunct="0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Gulim" pitchFamily="34" charset="-127"/>
        <a:ea typeface="宋体" pitchFamily="2" charset="-122"/>
        <a:cs typeface="+mn-cs"/>
      </a:defRPr>
    </a:lvl4pPr>
    <a:lvl5pPr marL="1828800" algn="l" rtl="0" eaLnBrk="0" fontAlgn="base" latinLnBrk="1" hangingPunct="0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Gulim" pitchFamily="34" charset="-127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Gulim" pitchFamily="34" charset="-127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Gulim" pitchFamily="34" charset="-127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Gulim" pitchFamily="34" charset="-127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Gulim" pitchFamily="34" charset="-127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66"/>
    <a:srgbClr val="FF00FF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890" y="-108"/>
      </p:cViewPr>
      <p:guideLst>
        <p:guide orient="horz" pos="2160"/>
        <p:guide pos="2909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5" cy="72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页眉占位符 1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3" name="日期占位符 2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877E9E0B-2193-405E-8AD2-9497E34B90C7}" type="datetimeFigureOut">
              <a:rPr lang="zh-CN" altLang="en-US"/>
              <a:pPr>
                <a:defRPr/>
              </a:pPr>
              <a:t>2014/11/17</a:t>
            </a:fld>
            <a:endParaRPr lang="zh-CN" altLang="en-US"/>
          </a:p>
        </p:txBody>
      </p:sp>
      <p:sp>
        <p:nvSpPr>
          <p:cNvPr id="25604" name="幻灯片图像占位符 3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1143000" y="684213"/>
            <a:ext cx="4570413" cy="3430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5125" name="备注占位符 4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1813"/>
            <a:ext cx="5486400" cy="411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5126" name="页脚占位符 5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7" name="灯片编号占位符 6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7628D648-3903-48F0-9A0D-A7683769AA1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1232684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371600"/>
          </a:xfrm>
        </p:spPr>
        <p:txBody>
          <a:bodyPr/>
          <a:lstStyle>
            <a:lvl1pPr algn="ctr">
              <a:defRPr sz="4000" b="1"/>
            </a:lvl1pPr>
          </a:lstStyle>
          <a:p>
            <a:pPr lvl="0"/>
            <a:r>
              <a:rPr lang="zh-CN" noProof="0" smtClean="0"/>
              <a:t>单击此处编辑母版标题样式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03350" y="3644900"/>
            <a:ext cx="6400800" cy="1271588"/>
          </a:xfrm>
        </p:spPr>
        <p:txBody>
          <a:bodyPr/>
          <a:lstStyle>
            <a:lvl1pPr marL="0" indent="0" algn="ctr">
              <a:buFontTx/>
              <a:buNone/>
              <a:defRPr sz="3200"/>
            </a:lvl1pPr>
          </a:lstStyle>
          <a:p>
            <a:pPr lvl="0"/>
            <a:r>
              <a:rPr lang="zh-CN" noProof="0" smtClean="0"/>
              <a:t>单击此处编辑母版副标题样式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F8DEE7E-D6D6-4E21-8E70-3A98A4FEE7AC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46F6A8-72CC-44F5-9027-B622E232B963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CDEE05-795F-4ED2-A347-2E37B2B3DE63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标题，文本与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内容占位符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956336-5BFA-4594-81C1-47DCAB3FBD67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B1F316-5101-4D01-8A23-8E8FCC0C6216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标题，一项大型内容和两项小型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内容占位符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57EBA6-CB8C-4796-88B3-9D779FF0EC40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DE9300-15AD-4665-BA8D-B939DF5B6441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CEC60E-D0A5-46ED-996E-B38EA3A10825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F11F94-D29C-4F45-AE9A-CC465D68FCCF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43A342-70AA-4E44-91E2-21F096C7B871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139544-8502-4107-B23F-758E65E7CB31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50302E-7F7D-460A-BEC4-CA170A77E7F2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FF804D-662E-4644-9D06-9FBFA964A10F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5169DC-C50C-41AA-9C9E-BD4D964FF62A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6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单击此处编辑母版文本样式</a:t>
            </a:r>
          </a:p>
          <a:p>
            <a:pPr lvl="1"/>
            <a:r>
              <a:rPr lang="zh-CN" smtClean="0"/>
              <a:t>第二级</a:t>
            </a:r>
          </a:p>
          <a:p>
            <a:pPr lvl="2"/>
            <a:r>
              <a:rPr lang="zh-CN" smtClean="0"/>
              <a:t>第三级</a:t>
            </a:r>
          </a:p>
          <a:p>
            <a:pPr lvl="3"/>
            <a:r>
              <a:rPr lang="zh-CN" smtClean="0"/>
              <a:t>第四级</a:t>
            </a:r>
          </a:p>
          <a:p>
            <a:pPr lvl="4"/>
            <a:r>
              <a:rPr lang="zh-CN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 smtClean="0"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 smtClean="0"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smtClean="0"/>
            </a:lvl1pPr>
          </a:lstStyle>
          <a:p>
            <a:pPr>
              <a:defRPr/>
            </a:pPr>
            <a:fld id="{8A948897-AB34-4B65-B047-A5A1008D81DA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2" r:id="rId1"/>
    <p:sldLayoutId id="2147483759" r:id="rId2"/>
    <p:sldLayoutId id="2147483760" r:id="rId3"/>
    <p:sldLayoutId id="2147483761" r:id="rId4"/>
    <p:sldLayoutId id="2147483762" r:id="rId5"/>
    <p:sldLayoutId id="2147483763" r:id="rId6"/>
    <p:sldLayoutId id="2147483764" r:id="rId7"/>
    <p:sldLayoutId id="2147483765" r:id="rId8"/>
    <p:sldLayoutId id="2147483766" r:id="rId9"/>
    <p:sldLayoutId id="2147483767" r:id="rId10"/>
    <p:sldLayoutId id="2147483768" r:id="rId11"/>
    <p:sldLayoutId id="2147483769" r:id="rId12"/>
    <p:sldLayoutId id="2147483770" r:id="rId13"/>
    <p:sldLayoutId id="2147483771" r:id="rId14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itchFamily="34" charset="0"/>
          <a:ea typeface="微软雅黑" pitchFamily="34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itchFamily="34" charset="0"/>
          <a:ea typeface="微软雅黑" pitchFamily="34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itchFamily="34" charset="0"/>
          <a:ea typeface="微软雅黑" pitchFamily="34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itchFamily="34" charset="0"/>
          <a:ea typeface="微软雅黑" pitchFamily="34" charset="-122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itchFamily="34" charset="0"/>
          <a:ea typeface="微软雅黑" pitchFamily="34" charset="-122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itchFamily="34" charset="0"/>
          <a:ea typeface="微软雅黑" pitchFamily="34" charset="-122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itchFamily="34" charset="0"/>
          <a:ea typeface="微软雅黑" pitchFamily="34" charset="-122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itchFamily="34" charset="0"/>
          <a:ea typeface="微软雅黑" pitchFamily="34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Line 2"/>
          <p:cNvSpPr>
            <a:spLocks noChangeShapeType="1"/>
          </p:cNvSpPr>
          <p:nvPr/>
        </p:nvSpPr>
        <p:spPr bwMode="auto">
          <a:xfrm>
            <a:off x="179388" y="568325"/>
            <a:ext cx="87852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123" name="Text Box 3"/>
          <p:cNvSpPr>
            <a:spLocks noChangeArrowheads="1"/>
          </p:cNvSpPr>
          <p:nvPr/>
        </p:nvSpPr>
        <p:spPr bwMode="auto">
          <a:xfrm>
            <a:off x="252413" y="220663"/>
            <a:ext cx="226215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dirty="0" smtClean="0"/>
              <a:t>初审</a:t>
            </a:r>
            <a:r>
              <a:rPr lang="zh-CN" altLang="zh-CN" dirty="0"/>
              <a:t>商品提报计划书</a:t>
            </a:r>
            <a:endParaRPr lang="zh-CN" altLang="en-US" b="1" dirty="0">
              <a:ea typeface="Gulim" pitchFamily="34" charset="-127"/>
            </a:endParaRPr>
          </a:p>
        </p:txBody>
      </p:sp>
      <p:graphicFrame>
        <p:nvGraphicFramePr>
          <p:cNvPr id="6148" name="Group 4"/>
          <p:cNvGraphicFramePr>
            <a:graphicFrameLocks noGrp="1"/>
          </p:cNvGraphicFramePr>
          <p:nvPr/>
        </p:nvGraphicFramePr>
        <p:xfrm>
          <a:off x="214283" y="692150"/>
          <a:ext cx="8643998" cy="431800"/>
        </p:xfrm>
        <a:graphic>
          <a:graphicData uri="http://schemas.openxmlformats.org/drawingml/2006/table">
            <a:tbl>
              <a:tblPr/>
              <a:tblGrid>
                <a:gridCol w="916055"/>
                <a:gridCol w="1427921"/>
                <a:gridCol w="908252"/>
                <a:gridCol w="3185124"/>
                <a:gridCol w="931659"/>
                <a:gridCol w="1274987"/>
              </a:tblGrid>
              <a:tr h="431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sym typeface="宋体" pitchFamily="2" charset="-122"/>
                        </a:rPr>
                        <a:t>品类</a:t>
                      </a:r>
                      <a:endParaRPr kumimoji="0" lang="zh-CN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itchFamily="2" charset="-122"/>
                        <a:ea typeface="Dotum" pitchFamily="34" charset="-127"/>
                        <a:sym typeface="宋体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itchFamily="2" charset="-122"/>
                        <a:ea typeface="Dotum" pitchFamily="34" charset="-127"/>
                        <a:sym typeface="宋体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sym typeface="宋体" pitchFamily="2" charset="-122"/>
                        </a:rPr>
                        <a:t>商品名称</a:t>
                      </a:r>
                      <a:endParaRPr kumimoji="0" lang="zh-CN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itchFamily="2" charset="-122"/>
                        <a:ea typeface="Dotum" pitchFamily="34" charset="-127"/>
                        <a:sym typeface="宋体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sym typeface="宋体" pitchFamily="2" charset="-122"/>
                        </a:rPr>
                        <a:t>xxx</a:t>
                      </a:r>
                      <a:r>
                        <a:rPr kumimoji="0" lang="zh-CN" alt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sym typeface="宋体" pitchFamily="2" charset="-122"/>
                        </a:rPr>
                        <a:t>组合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Gulim" pitchFamily="34" charset="-127"/>
                          <a:sym typeface="Gulim" pitchFamily="34" charset="-127"/>
                        </a:rPr>
                        <a:t>提报时间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  <a:ea typeface="宋体" pitchFamily="2" charset="-122"/>
                          <a:sym typeface="Palatino Linotype" pitchFamily="18" charset="0"/>
                        </a:rPr>
                        <a:t>    年     月    日</a:t>
                      </a:r>
                      <a:endParaRPr kumimoji="0" lang="zh-CN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alatino Linotype" pitchFamily="18" charset="0"/>
                        <a:ea typeface="Dotum" pitchFamily="34" charset="-127"/>
                        <a:sym typeface="Palatino Linotype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140" name="Text Box 20"/>
          <p:cNvSpPr>
            <a:spLocks noChangeArrowheads="1"/>
          </p:cNvSpPr>
          <p:nvPr/>
        </p:nvSpPr>
        <p:spPr bwMode="auto">
          <a:xfrm>
            <a:off x="8488363" y="220663"/>
            <a:ext cx="48101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en-US" altLang="zh-CN" b="1" dirty="0" smtClean="0">
                <a:solidFill>
                  <a:srgbClr val="000000"/>
                </a:solidFill>
                <a:latin typeface="Palatino Linotype" pitchFamily="18" charset="0"/>
                <a:ea typeface="가는둥근제목체" pitchFamily="2" charset="-127"/>
                <a:sym typeface="Palatino Linotype" pitchFamily="18" charset="0"/>
              </a:rPr>
              <a:t>1/3</a:t>
            </a:r>
            <a:endParaRPr lang="zh-CN" altLang="en-US" dirty="0">
              <a:ea typeface="Gulim" pitchFamily="34" charset="-127"/>
            </a:endParaRPr>
          </a:p>
        </p:txBody>
      </p:sp>
      <p:graphicFrame>
        <p:nvGraphicFramePr>
          <p:cNvPr id="6165" name="Group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4886911"/>
              </p:ext>
            </p:extLst>
          </p:nvPr>
        </p:nvGraphicFramePr>
        <p:xfrm>
          <a:off x="214283" y="1214421"/>
          <a:ext cx="8643997" cy="5215905"/>
        </p:xfrm>
        <a:graphic>
          <a:graphicData uri="http://schemas.openxmlformats.org/drawingml/2006/table">
            <a:tbl>
              <a:tblPr/>
              <a:tblGrid>
                <a:gridCol w="4422799"/>
                <a:gridCol w="4221198"/>
              </a:tblGrid>
              <a:tr h="249058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alatino Linotype" pitchFamily="18" charset="0"/>
                        <a:ea typeface="Dotum" pitchFamily="34" charset="-127"/>
                        <a:sym typeface="Palatino Linotype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sym typeface="宋体" pitchFamily="2" charset="-122"/>
                        </a:rPr>
                        <a:t>1- </a:t>
                      </a:r>
                      <a:r>
                        <a:rPr kumimoji="0" lang="zh-CN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sym typeface="宋体" pitchFamily="2" charset="-122"/>
                        </a:rPr>
                        <a:t>商品要点</a:t>
                      </a:r>
                      <a:endParaRPr kumimoji="0" lang="zh-CN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itchFamily="2" charset="-122"/>
                        <a:ea typeface="Dotum" pitchFamily="34" charset="-127"/>
                        <a:sym typeface="宋体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</a:tr>
              <a:tr h="1741185">
                <a:tc v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kumimoji="1" lang="zh-CN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</a:rPr>
                        <a:t>商品</a:t>
                      </a: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</a:rPr>
                        <a:t> (</a:t>
                      </a:r>
                      <a:r>
                        <a:rPr kumimoji="1" lang="zh-CN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</a:rPr>
                        <a:t>构成</a:t>
                      </a: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</a:rPr>
                        <a:t>)</a:t>
                      </a: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</a:rPr>
                        <a:t>      </a:t>
                      </a: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</a:rPr>
                        <a:t>- </a:t>
                      </a:r>
                      <a:r>
                        <a:rPr kumimoji="1" lang="zh-CN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</a:rPr>
                        <a:t>基本构成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돋움" pitchFamily="50" charset="-127"/>
                        </a:rPr>
                        <a:t> </a:t>
                      </a: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</a:rPr>
                        <a:t>:</a:t>
                      </a: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돋움" pitchFamily="50" charset="-127"/>
                        </a:rPr>
                        <a:t>      </a:t>
                      </a: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</a:rPr>
                        <a:t>- </a:t>
                      </a:r>
                      <a:r>
                        <a:rPr kumimoji="1" lang="zh-CN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</a:rPr>
                        <a:t>赠品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돋움" pitchFamily="50" charset="-127"/>
                        </a:rPr>
                        <a:t> </a:t>
                      </a: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</a:rPr>
                        <a:t>:</a:t>
                      </a: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itchFamily="2" charset="-122"/>
                        <a:ea typeface="돋움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kumimoji="1" lang="en-US" altLang="zh-CN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itchFamily="2" charset="-122"/>
                        <a:ea typeface="宋体" pitchFamily="2" charset="-122"/>
                      </a:endParaRPr>
                    </a:p>
                    <a:p>
                      <a:pPr marL="171450" marR="0" lvl="0" indent="-171450" algn="l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</a:pPr>
                      <a:r>
                        <a:rPr kumimoji="1" lang="zh-CN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</a:rPr>
                        <a:t>目标顾客</a:t>
                      </a:r>
                      <a:endParaRPr kumimoji="1" lang="ko-KR" altLang="en-US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itchFamily="2" charset="-122"/>
                        <a:ea typeface="돋움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돋움" pitchFamily="50" charset="-127"/>
                        </a:rPr>
                        <a:t>      </a:t>
                      </a: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</a:rPr>
                        <a:t>- </a:t>
                      </a:r>
                      <a:r>
                        <a:rPr kumimoji="1" lang="zh-CN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</a:rPr>
                        <a:t>核心客户</a:t>
                      </a: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</a:rPr>
                        <a:t>:</a:t>
                      </a: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돋움" pitchFamily="50" charset="-127"/>
                        </a:rPr>
                        <a:t>      </a:t>
                      </a: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</a:rPr>
                        <a:t>- </a:t>
                      </a:r>
                      <a:r>
                        <a:rPr kumimoji="1" lang="zh-CN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</a:rPr>
                        <a:t>可挖掘客户</a:t>
                      </a: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</a:rPr>
                        <a:t>:</a:t>
                      </a:r>
                    </a:p>
                    <a:p>
                      <a:pPr marL="171450" marR="0" lvl="0" indent="-171450" algn="l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돋움" pitchFamily="50" charset="-127"/>
                        </a:rPr>
                        <a:t> </a:t>
                      </a:r>
                      <a:r>
                        <a:rPr kumimoji="1" lang="zh-CN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</a:rPr>
                        <a:t>商品价格定位</a:t>
                      </a: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</a:rPr>
                        <a:t>(</a:t>
                      </a:r>
                      <a:r>
                        <a:rPr kumimoji="1" lang="zh-CN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</a:rPr>
                        <a:t>高</a:t>
                      </a: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</a:rPr>
                        <a:t>/ </a:t>
                      </a:r>
                      <a:r>
                        <a:rPr kumimoji="1" lang="zh-CN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</a:rPr>
                        <a:t>中</a:t>
                      </a: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</a:rPr>
                        <a:t>/ </a:t>
                      </a:r>
                      <a:r>
                        <a:rPr kumimoji="1" lang="zh-CN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</a:rPr>
                        <a:t>低</a:t>
                      </a: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</a:rPr>
                        <a:t>) :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905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sym typeface="宋体" pitchFamily="2" charset="-122"/>
                        </a:rPr>
                        <a:t>2-1</a:t>
                      </a:r>
                      <a:r>
                        <a:rPr kumimoji="0" lang="zh-CN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sym typeface="宋体" pitchFamily="2" charset="-122"/>
                        </a:rPr>
                        <a:t>品牌历史</a:t>
                      </a:r>
                      <a:r>
                        <a:rPr kumimoji="0" lang="en-US" altLang="zh-CN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sym typeface="宋体" pitchFamily="2" charset="-122"/>
                        </a:rPr>
                        <a:t>/</a:t>
                      </a:r>
                      <a:r>
                        <a:rPr kumimoji="0" lang="zh-CN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sym typeface="宋体" pitchFamily="2" charset="-122"/>
                        </a:rPr>
                        <a:t>品牌级别</a:t>
                      </a: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itchFamily="2" charset="-122"/>
                        <a:ea typeface="微软雅黑" pitchFamily="34" charset="-122"/>
                        <a:sym typeface="宋体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sym typeface="宋体" pitchFamily="2" charset="-122"/>
                        </a:rPr>
                        <a:t>2-2</a:t>
                      </a:r>
                      <a:r>
                        <a:rPr kumimoji="0" lang="zh-CN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sym typeface="宋体" pitchFamily="2" charset="-122"/>
                        </a:rPr>
                        <a:t>品牌关系</a:t>
                      </a:r>
                      <a:endParaRPr kumimoji="0" lang="zh-CN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itchFamily="2" charset="-122"/>
                        <a:ea typeface="Dotum" pitchFamily="34" charset="-127"/>
                        <a:sym typeface="宋体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</a:tr>
              <a:tr h="249058">
                <a:tc>
                  <a:txBody>
                    <a:bodyPr/>
                    <a:lstStyle/>
                    <a:p>
                      <a:pPr marL="228600" marR="0" lvl="0" indent="-22860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+mj-ea"/>
                        <a:buAutoNum type="circleNumDbPlain"/>
                        <a:tabLst/>
                        <a:defRPr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sym typeface="宋体" pitchFamily="2" charset="-122"/>
                        </a:rPr>
                        <a:t> </a:t>
                      </a:r>
                    </a:p>
                    <a:p>
                      <a:pPr marL="228600" marR="0" lvl="0" indent="-22860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+mj-ea"/>
                        <a:buAutoNum type="circleNumDbPlain"/>
                        <a:tabLst/>
                        <a:defRPr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sym typeface="宋体" pitchFamily="2" charset="-122"/>
                        </a:rPr>
                        <a:t> </a:t>
                      </a:r>
                    </a:p>
                    <a:p>
                      <a:pPr marL="228600" marR="0" lvl="0" indent="-22860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+mj-ea"/>
                        <a:buAutoNum type="circleNumDbPlain"/>
                        <a:tabLst/>
                        <a:defRPr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sym typeface="宋体" pitchFamily="2" charset="-122"/>
                        </a:rPr>
                        <a:t> </a:t>
                      </a:r>
                    </a:p>
                    <a:p>
                      <a:pPr marL="228600" marR="0" lvl="0" indent="-22860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+mj-ea"/>
                        <a:buAutoNum type="circleNumDbPlain"/>
                        <a:tabLst/>
                        <a:defRPr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sym typeface="宋体" pitchFamily="2" charset="-122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zh-CN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Dotum" pitchFamily="34" charset="-127"/>
                          <a:sym typeface="宋体" pitchFamily="2" charset="-122"/>
                        </a:rPr>
                        <a:t>□品牌商</a:t>
                      </a:r>
                      <a:endParaRPr kumimoji="0" lang="en-US" altLang="zh-CN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itchFamily="2" charset="-122"/>
                        <a:ea typeface="Dotum" pitchFamily="34" charset="-127"/>
                        <a:sym typeface="宋体" pitchFamily="2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zh-CN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Dotum" pitchFamily="34" charset="-127"/>
                          <a:sym typeface="宋体" pitchFamily="2" charset="-122"/>
                        </a:rPr>
                        <a:t>□生产商</a:t>
                      </a: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itchFamily="2" charset="-122"/>
                        <a:ea typeface="宋体" pitchFamily="2" charset="-122"/>
                        <a:sym typeface="宋体" pitchFamily="2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Dotum" pitchFamily="34" charset="-127"/>
                          <a:sym typeface="宋体" pitchFamily="2" charset="-122"/>
                        </a:rPr>
                        <a:t>□代理商  □ 渠道代理</a:t>
                      </a:r>
                      <a:endParaRPr kumimoji="0" lang="en-US" altLang="zh-CN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itchFamily="2" charset="-122"/>
                        <a:ea typeface="Dotum" pitchFamily="34" charset="-127"/>
                        <a:sym typeface="宋体" pitchFamily="2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Dotum" pitchFamily="34" charset="-127"/>
                          <a:sym typeface="宋体" pitchFamily="2" charset="-122"/>
                        </a:rPr>
                        <a:t>          </a:t>
                      </a:r>
                      <a:r>
                        <a:rPr kumimoji="0" lang="zh-CN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Dotum" pitchFamily="34" charset="-127"/>
                          <a:sym typeface="宋体" pitchFamily="2" charset="-122"/>
                        </a:rPr>
                        <a:t>□ 区域代理</a:t>
                      </a:r>
                      <a:endParaRPr kumimoji="0" lang="en-US" altLang="zh-CN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itchFamily="2" charset="-122"/>
                        <a:ea typeface="Dotum" pitchFamily="34" charset="-127"/>
                        <a:sym typeface="宋体" pitchFamily="2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Dotum" pitchFamily="34" charset="-127"/>
                          <a:sym typeface="宋体" pitchFamily="2" charset="-122"/>
                        </a:rPr>
                        <a:t>          </a:t>
                      </a:r>
                      <a:r>
                        <a:rPr kumimoji="0" lang="zh-CN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Dotum" pitchFamily="34" charset="-127"/>
                          <a:sym typeface="宋体" pitchFamily="2" charset="-122"/>
                        </a:rPr>
                        <a:t>□ 全国总代理</a:t>
                      </a: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itchFamily="2" charset="-122"/>
                        <a:ea typeface="宋体" pitchFamily="2" charset="-122"/>
                        <a:sym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4905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sym typeface="宋体" pitchFamily="2" charset="-122"/>
                        </a:rPr>
                        <a:t>3-1 </a:t>
                      </a:r>
                      <a:r>
                        <a:rPr kumimoji="0" lang="zh-CN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sym typeface="宋体" pitchFamily="2" charset="-122"/>
                        </a:rPr>
                        <a:t>商品优势</a:t>
                      </a:r>
                      <a:endParaRPr kumimoji="0" lang="zh-CN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itchFamily="2" charset="-122"/>
                        <a:ea typeface="Gulim" pitchFamily="34" charset="-127"/>
                        <a:sym typeface="宋体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sym typeface="宋体" pitchFamily="2" charset="-122"/>
                        </a:rPr>
                        <a:t>3-2 </a:t>
                      </a:r>
                      <a:r>
                        <a:rPr kumimoji="0" lang="zh-CN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sym typeface="宋体" pitchFamily="2" charset="-122"/>
                        </a:rPr>
                        <a:t>其他渠道</a:t>
                      </a:r>
                      <a:r>
                        <a:rPr kumimoji="0" lang="en-US" altLang="zh-CN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sym typeface="宋体" pitchFamily="2" charset="-122"/>
                        </a:rPr>
                        <a:t>/</a:t>
                      </a:r>
                      <a:r>
                        <a:rPr kumimoji="0" lang="zh-CN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sym typeface="宋体" pitchFamily="2" charset="-122"/>
                        </a:rPr>
                        <a:t>平台销售情况</a:t>
                      </a:r>
                      <a:endParaRPr kumimoji="0" lang="zh-CN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宋体" pitchFamily="2" charset="-122"/>
                        <a:ea typeface="Gulim" pitchFamily="34" charset="-127"/>
                        <a:sym typeface="宋体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</a:tr>
              <a:tr h="24905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kumimoji="0" lang="zh-CN" altLang="en-US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cs typeface="+mn-cs"/>
                          <a:sym typeface="Gulim" pitchFamily="34" charset="-127"/>
                        </a:rPr>
                        <a:t>卖点简述</a:t>
                      </a:r>
                      <a:endParaRPr kumimoji="0" lang="en-US" sz="11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itchFamily="2" charset="-122"/>
                        <a:ea typeface="宋体" pitchFamily="2" charset="-122"/>
                        <a:cs typeface="+mn-cs"/>
                        <a:sym typeface="Gulim" pitchFamily="34" charset="-127"/>
                      </a:endParaRPr>
                    </a:p>
                    <a:p>
                      <a:pPr marL="228600" marR="0" lvl="0" indent="-22860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AutoNum type="circleNumDbPlain"/>
                        <a:tabLst/>
                        <a:defRPr/>
                      </a:pPr>
                      <a:r>
                        <a:rPr kumimoji="0" lang="zh-CN" alt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cs typeface="+mn-cs"/>
                          <a:sym typeface="宋体" pitchFamily="2" charset="-122"/>
                        </a:rPr>
                        <a:t> </a:t>
                      </a:r>
                      <a:endParaRPr kumimoji="0" lang="en-US" altLang="zh-CN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itchFamily="2" charset="-122"/>
                        <a:ea typeface="宋体" pitchFamily="2" charset="-122"/>
                        <a:cs typeface="+mn-cs"/>
                        <a:sym typeface="宋体" pitchFamily="2" charset="-122"/>
                      </a:endParaRPr>
                    </a:p>
                    <a:p>
                      <a:pPr marL="228600" marR="0" lvl="0" indent="-22860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AutoNum type="circleNumDbPlain"/>
                        <a:tabLst/>
                        <a:defRPr/>
                      </a:pPr>
                      <a:r>
                        <a:rPr kumimoji="0" lang="en-US" altLang="zh-CN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cs typeface="+mn-cs"/>
                          <a:sym typeface="宋体" pitchFamily="2" charset="-122"/>
                        </a:rPr>
                        <a:t> </a:t>
                      </a:r>
                    </a:p>
                    <a:p>
                      <a:pPr marL="228600" marR="0" lvl="0" indent="-22860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AutoNum type="circleNumDbPlain"/>
                        <a:tabLst/>
                        <a:defRPr/>
                      </a:pPr>
                      <a:r>
                        <a:rPr kumimoji="0" lang="en-US" altLang="zh-CN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cs typeface="+mn-cs"/>
                          <a:sym typeface="宋体" pitchFamily="2" charset="-122"/>
                        </a:rPr>
                        <a:t> </a:t>
                      </a:r>
                    </a:p>
                    <a:p>
                      <a:pPr marL="228600" marR="0" lvl="0" indent="-22860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AutoNum type="circleNumDbPlain"/>
                        <a:tabLst/>
                        <a:defRPr/>
                      </a:pPr>
                      <a:r>
                        <a:rPr kumimoji="0" lang="en-US" altLang="zh-CN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cs typeface="+mn-cs"/>
                          <a:sym typeface="宋体" pitchFamily="2" charset="-122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新宋体" pitchFamily="49" charset="-122"/>
                          <a:ea typeface="新宋体" pitchFamily="49" charset="-122"/>
                          <a:sym typeface="Gulim" pitchFamily="34" charset="-127"/>
                        </a:rPr>
                        <a:t> </a:t>
                      </a:r>
                      <a:endParaRPr kumimoji="0" lang="zh-CN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新宋体" pitchFamily="49" charset="-122"/>
                        <a:ea typeface="Dotum" pitchFamily="34" charset="-127"/>
                        <a:sym typeface="Gulim" pitchFamily="34" charset="-127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252413" y="1226493"/>
            <a:ext cx="88998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00" b="1" dirty="0" smtClean="0"/>
              <a:t>商品图片：</a:t>
            </a:r>
            <a:endParaRPr lang="zh-CN" altLang="en-US" sz="11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Line 2"/>
          <p:cNvSpPr>
            <a:spLocks noChangeShapeType="1"/>
          </p:cNvSpPr>
          <p:nvPr/>
        </p:nvSpPr>
        <p:spPr bwMode="auto">
          <a:xfrm>
            <a:off x="179388" y="568325"/>
            <a:ext cx="87852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graphicFrame>
        <p:nvGraphicFramePr>
          <p:cNvPr id="6148" name="Group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6331696"/>
              </p:ext>
            </p:extLst>
          </p:nvPr>
        </p:nvGraphicFramePr>
        <p:xfrm>
          <a:off x="214283" y="692150"/>
          <a:ext cx="8643998" cy="431800"/>
        </p:xfrm>
        <a:graphic>
          <a:graphicData uri="http://schemas.openxmlformats.org/drawingml/2006/table">
            <a:tbl>
              <a:tblPr/>
              <a:tblGrid>
                <a:gridCol w="916055"/>
                <a:gridCol w="1427921"/>
                <a:gridCol w="908252"/>
                <a:gridCol w="3185124"/>
                <a:gridCol w="931659"/>
                <a:gridCol w="1274987"/>
              </a:tblGrid>
              <a:tr h="431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sym typeface="宋体" pitchFamily="2" charset="-122"/>
                        </a:rPr>
                        <a:t>品类</a:t>
                      </a:r>
                      <a:endParaRPr kumimoji="0" lang="zh-CN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itchFamily="2" charset="-122"/>
                        <a:ea typeface="Dotum" pitchFamily="34" charset="-127"/>
                        <a:sym typeface="宋体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itchFamily="2" charset="-122"/>
                        <a:ea typeface="Dotum" pitchFamily="34" charset="-127"/>
                        <a:sym typeface="宋体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sym typeface="宋体" pitchFamily="2" charset="-122"/>
                        </a:rPr>
                        <a:t>商品名称</a:t>
                      </a:r>
                      <a:endParaRPr kumimoji="0" lang="zh-CN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itchFamily="2" charset="-122"/>
                        <a:ea typeface="Dotum" pitchFamily="34" charset="-127"/>
                        <a:sym typeface="宋体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sym typeface="宋体" pitchFamily="2" charset="-122"/>
                        </a:rPr>
                        <a:t>xxx</a:t>
                      </a:r>
                      <a:r>
                        <a:rPr kumimoji="0" lang="zh-CN" alt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sym typeface="宋体" pitchFamily="2" charset="-122"/>
                        </a:rPr>
                        <a:t>组合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Gulim" pitchFamily="34" charset="-127"/>
                        <a:sym typeface="Gulim" pitchFamily="34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alatino Linotype" pitchFamily="18" charset="0"/>
                        <a:ea typeface="Dotum" pitchFamily="34" charset="-127"/>
                        <a:sym typeface="Palatino Linotype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140" name="Text Box 20"/>
          <p:cNvSpPr>
            <a:spLocks noChangeArrowheads="1"/>
          </p:cNvSpPr>
          <p:nvPr/>
        </p:nvSpPr>
        <p:spPr bwMode="auto">
          <a:xfrm>
            <a:off x="8488363" y="220663"/>
            <a:ext cx="48101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en-US" altLang="zh-CN" b="1" dirty="0" smtClean="0">
                <a:solidFill>
                  <a:srgbClr val="000000"/>
                </a:solidFill>
                <a:latin typeface="Palatino Linotype" pitchFamily="18" charset="0"/>
                <a:ea typeface="가는둥근제목체" pitchFamily="2" charset="-127"/>
                <a:sym typeface="Palatino Linotype" pitchFamily="18" charset="0"/>
              </a:rPr>
              <a:t>2/3</a:t>
            </a:r>
            <a:endParaRPr lang="zh-CN" altLang="en-US" dirty="0">
              <a:ea typeface="Gulim" pitchFamily="34" charset="-127"/>
            </a:endParaRPr>
          </a:p>
        </p:txBody>
      </p:sp>
      <p:graphicFrame>
        <p:nvGraphicFramePr>
          <p:cNvPr id="6165" name="Group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3115169"/>
              </p:ext>
            </p:extLst>
          </p:nvPr>
        </p:nvGraphicFramePr>
        <p:xfrm>
          <a:off x="250001" y="1124841"/>
          <a:ext cx="8643997" cy="5649845"/>
        </p:xfrm>
        <a:graphic>
          <a:graphicData uri="http://schemas.openxmlformats.org/drawingml/2006/table">
            <a:tbl>
              <a:tblPr/>
              <a:tblGrid>
                <a:gridCol w="4422799"/>
                <a:gridCol w="4221198"/>
              </a:tblGrid>
              <a:tr h="33108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sym typeface="宋体" pitchFamily="2" charset="-122"/>
                        </a:rPr>
                        <a:t>4-1</a:t>
                      </a:r>
                      <a:r>
                        <a:rPr kumimoji="0" lang="zh-CN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sym typeface="宋体" pitchFamily="2" charset="-122"/>
                        </a:rPr>
                        <a:t>行业规模</a:t>
                      </a:r>
                      <a:endParaRPr kumimoji="0" lang="en-US" altLang="zh-CN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itchFamily="2" charset="-122"/>
                        <a:ea typeface="宋体" pitchFamily="2" charset="-122"/>
                        <a:cs typeface="+mn-cs"/>
                        <a:sym typeface="宋体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</a:pPr>
                      <a:r>
                        <a:rPr kumimoji="0" lang="en-US" altLang="zh-CN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Dotum" pitchFamily="34" charset="-127"/>
                          <a:sym typeface="宋体" pitchFamily="2" charset="-122"/>
                        </a:rPr>
                        <a:t>4-2 </a:t>
                      </a:r>
                      <a:r>
                        <a:rPr kumimoji="0" lang="zh-CN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Dotum" pitchFamily="34" charset="-127"/>
                          <a:sym typeface="宋体" pitchFamily="2" charset="-122"/>
                        </a:rPr>
                        <a:t>业内竞争对手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</a:tr>
              <a:tr h="331085"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kumimoji="0" lang="zh-CN" altLang="en-US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cs typeface="+mn-cs"/>
                          <a:sym typeface="宋体" pitchFamily="2" charset="-122"/>
                        </a:rPr>
                        <a:t>目前市场规模：</a:t>
                      </a:r>
                      <a:endParaRPr kumimoji="0" lang="en-US" altLang="zh-CN" sz="11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itchFamily="2" charset="-122"/>
                        <a:ea typeface="宋体" pitchFamily="2" charset="-122"/>
                        <a:cs typeface="+mn-cs"/>
                        <a:sym typeface="宋体" pitchFamily="2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kumimoji="0" lang="en-US" altLang="zh-CN" sz="11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itchFamily="2" charset="-122"/>
                        <a:ea typeface="宋体" pitchFamily="2" charset="-122"/>
                        <a:cs typeface="+mn-cs"/>
                        <a:sym typeface="宋体" pitchFamily="2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kumimoji="0" lang="en-US" altLang="zh-CN" sz="11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itchFamily="2" charset="-122"/>
                        <a:ea typeface="宋体" pitchFamily="2" charset="-122"/>
                        <a:cs typeface="+mn-cs"/>
                        <a:sym typeface="宋体" pitchFamily="2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kumimoji="0" lang="en-US" altLang="zh-CN" sz="11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itchFamily="2" charset="-122"/>
                        <a:ea typeface="宋体" pitchFamily="2" charset="-122"/>
                        <a:cs typeface="+mn-cs"/>
                        <a:sym typeface="宋体" pitchFamily="2" charset="-122"/>
                      </a:endParaRPr>
                    </a:p>
                    <a:p>
                      <a:pPr marL="171450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kumimoji="0" lang="zh-CN" altLang="en-US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cs typeface="+mn-cs"/>
                          <a:sym typeface="宋体" pitchFamily="2" charset="-122"/>
                        </a:rPr>
                        <a:t>近三年市场增速：</a:t>
                      </a:r>
                      <a:endParaRPr kumimoji="0" lang="en-US" altLang="zh-CN" sz="11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itchFamily="2" charset="-122"/>
                        <a:ea typeface="宋体" pitchFamily="2" charset="-122"/>
                        <a:cs typeface="+mn-cs"/>
                        <a:sym typeface="宋体" pitchFamily="2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kumimoji="0" lang="en-US" altLang="zh-CN" sz="11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itchFamily="2" charset="-122"/>
                        <a:ea typeface="宋体" pitchFamily="2" charset="-122"/>
                        <a:cs typeface="+mn-cs"/>
                        <a:sym typeface="宋体" pitchFamily="2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kumimoji="0" lang="en-US" altLang="zh-CN" sz="11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itchFamily="2" charset="-122"/>
                        <a:ea typeface="宋体" pitchFamily="2" charset="-122"/>
                        <a:cs typeface="+mn-cs"/>
                        <a:sym typeface="宋体" pitchFamily="2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en-US" altLang="zh-CN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cs typeface="+mn-cs"/>
                          <a:sym typeface="宋体" pitchFamily="2" charset="-122"/>
                        </a:rPr>
                        <a:t>  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kumimoji="0" lang="zh-CN" altLang="en-US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cs typeface="+mn-cs"/>
                          <a:sym typeface="宋体" pitchFamily="2" charset="-122"/>
                        </a:rPr>
                        <a:t>业内知名品牌：</a:t>
                      </a:r>
                      <a:endParaRPr kumimoji="0" lang="en-US" altLang="zh-CN" sz="11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itchFamily="2" charset="-122"/>
                        <a:ea typeface="宋体" pitchFamily="2" charset="-122"/>
                        <a:cs typeface="+mn-cs"/>
                        <a:sym typeface="宋体" pitchFamily="2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kumimoji="0" lang="en-US" altLang="zh-CN" sz="11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itchFamily="2" charset="-122"/>
                        <a:ea typeface="宋体" pitchFamily="2" charset="-122"/>
                        <a:cs typeface="+mn-cs"/>
                        <a:sym typeface="宋体" pitchFamily="2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en-US" altLang="zh-CN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itchFamily="2" charset="-122"/>
                        <a:ea typeface="Dotum" pitchFamily="34" charset="-127"/>
                        <a:sym typeface="宋体" pitchFamily="2" charset="-122"/>
                      </a:endParaRPr>
                    </a:p>
                    <a:p>
                      <a:pPr marL="171450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</a:pPr>
                      <a:r>
                        <a:rPr kumimoji="0" lang="zh-CN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Dotum" pitchFamily="34" charset="-127"/>
                          <a:sym typeface="宋体" pitchFamily="2" charset="-122"/>
                        </a:rPr>
                        <a:t>同类商品市场情况：</a:t>
                      </a:r>
                      <a:endParaRPr kumimoji="0" lang="en-US" altLang="zh-CN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itchFamily="2" charset="-122"/>
                        <a:ea typeface="Dotum" pitchFamily="34" charset="-127"/>
                        <a:sym typeface="宋体" pitchFamily="2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en-US" altLang="zh-CN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itchFamily="2" charset="-122"/>
                        <a:ea typeface="Dotum" pitchFamily="34" charset="-127"/>
                        <a:sym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52677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sym typeface="宋体" pitchFamily="2" charset="-122"/>
                        </a:rPr>
                        <a:t>5- </a:t>
                      </a:r>
                      <a:r>
                        <a:rPr kumimoji="0" lang="zh-CN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sym typeface="宋体" pitchFamily="2" charset="-122"/>
                        </a:rPr>
                        <a:t>上市计划</a:t>
                      </a:r>
                      <a:endParaRPr kumimoji="0" lang="zh-CN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itchFamily="2" charset="-122"/>
                        <a:ea typeface="Dotum" pitchFamily="34" charset="-127"/>
                        <a:sym typeface="宋体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</a:tr>
              <a:tr h="123365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sym typeface="宋体" pitchFamily="2" charset="-122"/>
                        </a:rPr>
                        <a:t> </a:t>
                      </a:r>
                      <a:r>
                        <a:rPr kumimoji="0" lang="zh-CN" altLang="en-US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cs typeface="+mn-cs"/>
                          <a:sym typeface="宋体" pitchFamily="2" charset="-122"/>
                        </a:rPr>
                        <a:t>计划商品上市时间：</a:t>
                      </a:r>
                      <a:endParaRPr kumimoji="0" lang="en-US" altLang="zh-CN" sz="11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itchFamily="2" charset="-122"/>
                        <a:ea typeface="宋体" pitchFamily="2" charset="-122"/>
                        <a:cs typeface="+mn-cs"/>
                        <a:sym typeface="宋体" pitchFamily="2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endParaRPr kumimoji="0" lang="en-US" altLang="zh-CN" sz="11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itchFamily="2" charset="-122"/>
                        <a:ea typeface="宋体" pitchFamily="2" charset="-122"/>
                        <a:cs typeface="+mn-cs"/>
                        <a:sym typeface="宋体" pitchFamily="2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US" altLang="zh-CN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cs typeface="+mn-cs"/>
                          <a:sym typeface="宋体" pitchFamily="2" charset="-122"/>
                        </a:rPr>
                        <a:t> </a:t>
                      </a:r>
                      <a:r>
                        <a:rPr kumimoji="0" lang="zh-CN" altLang="en-US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cs typeface="+mn-cs"/>
                          <a:sym typeface="宋体" pitchFamily="2" charset="-122"/>
                        </a:rPr>
                        <a:t>计划销售周期：</a:t>
                      </a:r>
                      <a:endParaRPr kumimoji="0" lang="en-US" altLang="zh-CN" sz="11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itchFamily="2" charset="-122"/>
                        <a:ea typeface="宋体" pitchFamily="2" charset="-122"/>
                        <a:cs typeface="+mn-cs"/>
                        <a:sym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sym typeface="宋体" pitchFamily="2" charset="-122"/>
                        </a:rPr>
                        <a:t> </a:t>
                      </a:r>
                      <a:r>
                        <a:rPr kumimoji="0" lang="zh-CN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sym typeface="宋体" pitchFamily="2" charset="-122"/>
                        </a:rPr>
                        <a:t>价格</a:t>
                      </a:r>
                      <a:r>
                        <a:rPr kumimoji="0" lang="zh-CN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Dotum" pitchFamily="34" charset="-127"/>
                          <a:sym typeface="宋体" pitchFamily="2" charset="-122"/>
                        </a:rPr>
                        <a:t> </a:t>
                      </a:r>
                      <a:r>
                        <a:rPr kumimoji="0" 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sym typeface="宋体" pitchFamily="2" charset="-122"/>
                        </a:rPr>
                        <a:t>/ </a:t>
                      </a:r>
                      <a:r>
                        <a:rPr kumimoji="0" lang="zh-CN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sym typeface="宋体" pitchFamily="2" charset="-122"/>
                        </a:rPr>
                        <a:t>毛利</a:t>
                      </a:r>
                      <a:r>
                        <a:rPr kumimoji="0" lang="zh-CN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Dotum" pitchFamily="34" charset="-127"/>
                          <a:sym typeface="宋体" pitchFamily="2" charset="-122"/>
                        </a:rPr>
                        <a:t> </a:t>
                      </a:r>
                      <a:r>
                        <a:rPr kumimoji="0" 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sym typeface="宋体" pitchFamily="2" charset="-122"/>
                        </a:rPr>
                        <a:t>/ </a:t>
                      </a:r>
                      <a:r>
                        <a:rPr kumimoji="0" lang="zh-CN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sym typeface="宋体" pitchFamily="2" charset="-122"/>
                        </a:rPr>
                        <a:t>促销</a:t>
                      </a:r>
                      <a:endParaRPr kumimoji="0" lang="zh-CN" altLang="en-US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itchFamily="2" charset="-122"/>
                        <a:ea typeface="Dotum" pitchFamily="34" charset="-127"/>
                        <a:sym typeface="宋体" pitchFamily="2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Dotum" pitchFamily="34" charset="-127"/>
                          <a:sym typeface="宋体" pitchFamily="2" charset="-122"/>
                        </a:rPr>
                        <a:t>      </a:t>
                      </a:r>
                      <a:r>
                        <a:rPr kumimoji="0" 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sym typeface="宋体" pitchFamily="2" charset="-122"/>
                        </a:rPr>
                        <a:t>- </a:t>
                      </a:r>
                      <a:r>
                        <a:rPr kumimoji="0" lang="zh-CN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sym typeface="宋体" pitchFamily="2" charset="-122"/>
                        </a:rPr>
                        <a:t>销售价</a:t>
                      </a:r>
                      <a:r>
                        <a:rPr kumimoji="0" lang="zh-CN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Dotum" pitchFamily="34" charset="-127"/>
                          <a:sym typeface="宋体" pitchFamily="2" charset="-122"/>
                        </a:rPr>
                        <a:t> </a:t>
                      </a:r>
                      <a:r>
                        <a:rPr kumimoji="0" 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sym typeface="宋体" pitchFamily="2" charset="-122"/>
                        </a:rPr>
                        <a:t>:   </a:t>
                      </a:r>
                      <a:r>
                        <a:rPr kumimoji="0" lang="zh-CN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sym typeface="宋体" pitchFamily="2" charset="-122"/>
                        </a:rPr>
                        <a:t>元</a:t>
                      </a:r>
                      <a:endParaRPr kumimoji="0" lang="en-US" altLang="zh-CN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itchFamily="2" charset="-122"/>
                        <a:ea typeface="宋体" pitchFamily="2" charset="-122"/>
                        <a:sym typeface="宋体" pitchFamily="2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sym typeface="宋体" pitchFamily="2" charset="-122"/>
                        </a:rPr>
                        <a:t>      </a:t>
                      </a:r>
                      <a:r>
                        <a:rPr kumimoji="0" 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sym typeface="宋体" pitchFamily="2" charset="-122"/>
                        </a:rPr>
                        <a:t>- </a:t>
                      </a:r>
                      <a:r>
                        <a:rPr kumimoji="0" lang="zh-CN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sym typeface="宋体" pitchFamily="2" charset="-122"/>
                        </a:rPr>
                        <a:t>供货价</a:t>
                      </a:r>
                      <a:r>
                        <a:rPr kumimoji="0" lang="zh-CN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Dotum" pitchFamily="34" charset="-127"/>
                          <a:sym typeface="宋体" pitchFamily="2" charset="-122"/>
                        </a:rPr>
                        <a:t> </a:t>
                      </a:r>
                      <a:r>
                        <a:rPr kumimoji="0" 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sym typeface="宋体" pitchFamily="2" charset="-122"/>
                        </a:rPr>
                        <a:t>: </a:t>
                      </a:r>
                      <a:endParaRPr kumimoji="0" lang="zh-CN" altLang="en-US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itchFamily="2" charset="-122"/>
                        <a:ea typeface="宋体" pitchFamily="2" charset="-122"/>
                        <a:sym typeface="宋体" pitchFamily="2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sym typeface="宋体" pitchFamily="2" charset="-122"/>
                        </a:rPr>
                        <a:t>      - </a:t>
                      </a:r>
                      <a:r>
                        <a:rPr kumimoji="0" lang="zh-CN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sym typeface="宋体" pitchFamily="2" charset="-122"/>
                        </a:rPr>
                        <a:t>毛利率</a:t>
                      </a:r>
                      <a:r>
                        <a:rPr kumimoji="0" lang="zh-CN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Dotum" pitchFamily="34" charset="-127"/>
                          <a:sym typeface="宋体" pitchFamily="2" charset="-122"/>
                        </a:rPr>
                        <a:t> </a:t>
                      </a:r>
                      <a:r>
                        <a:rPr kumimoji="0" 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sym typeface="宋体" pitchFamily="2" charset="-122"/>
                        </a:rPr>
                        <a:t>: </a:t>
                      </a:r>
                      <a:r>
                        <a:rPr kumimoji="0" lang="zh-CN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sym typeface="宋体" pitchFamily="2" charset="-122"/>
                        </a:rPr>
                        <a:t> 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sym typeface="宋体" pitchFamily="2" charset="-122"/>
                        </a:rPr>
                        <a:t>      - </a:t>
                      </a:r>
                      <a:r>
                        <a:rPr kumimoji="0" lang="zh-CN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sym typeface="宋体" pitchFamily="2" charset="-122"/>
                        </a:rPr>
                        <a:t>促销</a:t>
                      </a:r>
                      <a:r>
                        <a:rPr kumimoji="0" lang="zh-CN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Dotum" pitchFamily="34" charset="-127"/>
                          <a:sym typeface="宋体" pitchFamily="2" charset="-122"/>
                        </a:rPr>
                        <a:t> </a:t>
                      </a:r>
                      <a:r>
                        <a:rPr kumimoji="0" 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sym typeface="宋体" pitchFamily="2" charset="-122"/>
                        </a:rPr>
                        <a:t>:</a:t>
                      </a:r>
                      <a:r>
                        <a:rPr kumimoji="0" lang="zh-CN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sym typeface="宋体" pitchFamily="2" charset="-122"/>
                        </a:rPr>
                        <a:t>-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sym typeface="宋体" pitchFamily="2" charset="-122"/>
                        </a:rPr>
                        <a:t>      - 市场价：   元</a:t>
                      </a:r>
                      <a:endParaRPr kumimoji="0" lang="zh-CN" altLang="en-US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itchFamily="2" charset="-122"/>
                        <a:ea typeface="Dotum" pitchFamily="34" charset="-127"/>
                        <a:sym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5267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sym typeface="宋体" pitchFamily="2" charset="-122"/>
                        </a:rPr>
                        <a:t>6-1 </a:t>
                      </a:r>
                      <a:r>
                        <a:rPr kumimoji="0" lang="zh-CN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sym typeface="宋体" pitchFamily="2" charset="-122"/>
                        </a:rPr>
                        <a:t>供货情况</a:t>
                      </a: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itchFamily="2" charset="-122"/>
                        <a:ea typeface="微软雅黑" pitchFamily="34" charset="-122"/>
                        <a:sym typeface="宋体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sym typeface="宋体" pitchFamily="2" charset="-122"/>
                        </a:rPr>
                        <a:t>6-2</a:t>
                      </a:r>
                      <a:endParaRPr kumimoji="0" lang="zh-CN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itchFamily="2" charset="-122"/>
                        <a:ea typeface="Dotum" pitchFamily="34" charset="-127"/>
                        <a:sym typeface="宋体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</a:tr>
              <a:tr h="1869326">
                <a:tc>
                  <a:txBody>
                    <a:bodyPr/>
                    <a:lstStyle/>
                    <a:p>
                      <a:pPr marL="228600" marR="0" lvl="0" indent="-22860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kumimoji="0" lang="zh-CN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sym typeface="宋体" pitchFamily="2" charset="-122"/>
                        </a:rPr>
                        <a:t>供货能力：</a:t>
                      </a:r>
                      <a:endParaRPr kumimoji="0" lang="en-US" altLang="zh-CN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itchFamily="2" charset="-122"/>
                        <a:ea typeface="宋体" pitchFamily="2" charset="-122"/>
                        <a:sym typeface="宋体" pitchFamily="2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kumimoji="0" lang="en-US" altLang="zh-CN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itchFamily="2" charset="-122"/>
                        <a:ea typeface="宋体" pitchFamily="2" charset="-122"/>
                        <a:sym typeface="宋体" pitchFamily="2" charset="-122"/>
                      </a:endParaRPr>
                    </a:p>
                    <a:p>
                      <a:pPr marL="228600" marR="0" lvl="0" indent="-22860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kumimoji="0" lang="zh-CN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sym typeface="宋体" pitchFamily="2" charset="-122"/>
                        </a:rPr>
                        <a:t>供货周期</a:t>
                      </a:r>
                      <a:r>
                        <a:rPr kumimoji="0" lang="en-US" altLang="zh-CN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sym typeface="宋体" pitchFamily="2" charset="-122"/>
                        </a:rPr>
                        <a:t>/</a:t>
                      </a:r>
                      <a:r>
                        <a:rPr kumimoji="0" lang="zh-CN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sym typeface="宋体" pitchFamily="2" charset="-122"/>
                        </a:rPr>
                        <a:t>生产周期：</a:t>
                      </a:r>
                      <a:endParaRPr kumimoji="0" lang="en-US" altLang="zh-CN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itchFamily="2" charset="-122"/>
                        <a:ea typeface="宋体" pitchFamily="2" charset="-122"/>
                        <a:sym typeface="宋体" pitchFamily="2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kumimoji="0" lang="en-US" altLang="zh-CN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itchFamily="2" charset="-122"/>
                        <a:ea typeface="宋体" pitchFamily="2" charset="-122"/>
                        <a:sym typeface="宋体" pitchFamily="2" charset="-122"/>
                      </a:endParaRPr>
                    </a:p>
                    <a:p>
                      <a:pPr marL="228600" marR="0" lvl="0" indent="-22860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kumimoji="0" lang="zh-CN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sym typeface="宋体" pitchFamily="2" charset="-122"/>
                        </a:rPr>
                        <a:t>月可供量：</a:t>
                      </a:r>
                      <a:endParaRPr kumimoji="0" lang="en-US" altLang="zh-CN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itchFamily="2" charset="-122"/>
                        <a:ea typeface="宋体" pitchFamily="2" charset="-122"/>
                        <a:sym typeface="宋体" pitchFamily="2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kumimoji="0" lang="en-US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itchFamily="2" charset="-122"/>
                        <a:ea typeface="宋体" pitchFamily="2" charset="-122"/>
                        <a:sym typeface="宋体" pitchFamily="2" charset="-122"/>
                      </a:endParaRPr>
                    </a:p>
                    <a:p>
                      <a:pPr marL="228600" marR="0" lvl="0" indent="-22860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kumimoji="0" lang="zh-CN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sym typeface="宋体" pitchFamily="2" charset="-122"/>
                        </a:rPr>
                        <a:t>供货风险</a:t>
                      </a:r>
                      <a:r>
                        <a:rPr kumimoji="0" 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sym typeface="宋体" pitchFamily="2" charset="-122"/>
                        </a:rPr>
                        <a:t> </a:t>
                      </a:r>
                      <a:r>
                        <a:rPr kumimoji="0" lang="zh-CN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sym typeface="宋体" pitchFamily="2" charset="-122"/>
                        </a:rPr>
                        <a:t>：</a:t>
                      </a:r>
                      <a:endParaRPr kumimoji="0" lang="en-US" altLang="zh-CN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itchFamily="2" charset="-122"/>
                        <a:ea typeface="宋体" pitchFamily="2" charset="-122"/>
                        <a:sym typeface="宋体" pitchFamily="2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kumimoji="0" lang="en-US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itchFamily="2" charset="-122"/>
                        <a:ea typeface="宋体" pitchFamily="2" charset="-122"/>
                        <a:sym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marR="0" lvl="0" indent="-22860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kumimoji="0" lang="zh-CN" altLang="en-US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cs typeface="+mn-cs"/>
                          <a:sym typeface="宋体" pitchFamily="2" charset="-122"/>
                        </a:rPr>
                        <a:t>合作条件及其他</a:t>
                      </a:r>
                      <a:endParaRPr kumimoji="0" lang="en-US" altLang="zh-CN" sz="11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itchFamily="2" charset="-122"/>
                        <a:ea typeface="宋体" pitchFamily="2" charset="-122"/>
                        <a:cs typeface="+mn-cs"/>
                        <a:sym typeface="宋体" pitchFamily="2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sym typeface="宋体" pitchFamily="2" charset="-122"/>
                        </a:rPr>
                        <a:t>       -</a:t>
                      </a:r>
                      <a:r>
                        <a:rPr kumimoji="0" lang="zh-CN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sym typeface="宋体" pitchFamily="2" charset="-122"/>
                        </a:rPr>
                        <a:t>代销 </a:t>
                      </a:r>
                      <a:endParaRPr kumimoji="0" lang="en-US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itchFamily="2" charset="-122"/>
                        <a:ea typeface="宋体" pitchFamily="2" charset="-122"/>
                        <a:sym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" name="Text Box 3"/>
          <p:cNvSpPr>
            <a:spLocks noChangeArrowheads="1"/>
          </p:cNvSpPr>
          <p:nvPr/>
        </p:nvSpPr>
        <p:spPr bwMode="auto">
          <a:xfrm>
            <a:off x="252413" y="220663"/>
            <a:ext cx="226215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dirty="0" smtClean="0"/>
              <a:t>初审</a:t>
            </a:r>
            <a:r>
              <a:rPr lang="zh-CN" altLang="zh-CN" dirty="0"/>
              <a:t>商品提报计划书</a:t>
            </a:r>
            <a:endParaRPr lang="zh-CN" altLang="en-US" b="1" dirty="0">
              <a:ea typeface="Gulim" pitchFamily="34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451825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Line 2"/>
          <p:cNvSpPr>
            <a:spLocks noChangeShapeType="1"/>
          </p:cNvSpPr>
          <p:nvPr/>
        </p:nvSpPr>
        <p:spPr bwMode="auto">
          <a:xfrm>
            <a:off x="179388" y="620713"/>
            <a:ext cx="8785225" cy="15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graphicFrame>
        <p:nvGraphicFramePr>
          <p:cNvPr id="7171" name="Group 3"/>
          <p:cNvGraphicFramePr>
            <a:graphicFrameLocks noGrp="1"/>
          </p:cNvGraphicFramePr>
          <p:nvPr/>
        </p:nvGraphicFramePr>
        <p:xfrm>
          <a:off x="184151" y="785794"/>
          <a:ext cx="8745568" cy="431800"/>
        </p:xfrm>
        <a:graphic>
          <a:graphicData uri="http://schemas.openxmlformats.org/drawingml/2006/table">
            <a:tbl>
              <a:tblPr/>
              <a:tblGrid>
                <a:gridCol w="926819"/>
                <a:gridCol w="1444700"/>
                <a:gridCol w="918924"/>
                <a:gridCol w="3222550"/>
                <a:gridCol w="942607"/>
                <a:gridCol w="1289968"/>
              </a:tblGrid>
              <a:tr h="431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sym typeface="宋体" pitchFamily="2" charset="-122"/>
                        </a:rPr>
                        <a:t>品类</a:t>
                      </a:r>
                      <a:endParaRPr kumimoji="0" lang="zh-CN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itchFamily="2" charset="-122"/>
                        <a:ea typeface="Dotum" pitchFamily="34" charset="-127"/>
                        <a:sym typeface="宋体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itchFamily="2" charset="-122"/>
                        <a:ea typeface="Dotum" pitchFamily="34" charset="-127"/>
                        <a:sym typeface="宋体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  <a:ea typeface="Dotum" pitchFamily="34" charset="-127"/>
                          <a:sym typeface="Palatino Linotype" pitchFamily="18" charset="0"/>
                        </a:rPr>
                        <a:t>商品名称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sym typeface="宋体" pitchFamily="2" charset="-122"/>
                        </a:rPr>
                        <a:t>XXX</a:t>
                      </a:r>
                      <a:r>
                        <a:rPr kumimoji="0" lang="zh-CN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sym typeface="宋体" pitchFamily="2" charset="-122"/>
                        </a:rPr>
                        <a:t>组合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Gulim" pitchFamily="34" charset="-127"/>
                          <a:sym typeface="Gulim" pitchFamily="34" charset="-127"/>
                        </a:rPr>
                        <a:t>供应商名称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alatino Linotype" pitchFamily="18" charset="0"/>
                        <a:ea typeface="Dotum" pitchFamily="34" charset="-127"/>
                        <a:sym typeface="Palatino Linotype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163" name="Text Box 19"/>
          <p:cNvSpPr>
            <a:spLocks noChangeArrowheads="1"/>
          </p:cNvSpPr>
          <p:nvPr/>
        </p:nvSpPr>
        <p:spPr bwMode="auto">
          <a:xfrm>
            <a:off x="8488363" y="220663"/>
            <a:ext cx="48101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en-US" altLang="zh-CN" b="1" dirty="0" smtClean="0">
                <a:solidFill>
                  <a:srgbClr val="000000"/>
                </a:solidFill>
                <a:latin typeface="Palatino Linotype" pitchFamily="18" charset="0"/>
                <a:ea typeface="가는둥근제목체" pitchFamily="2" charset="-127"/>
                <a:sym typeface="Palatino Linotype" pitchFamily="18" charset="0"/>
              </a:rPr>
              <a:t>3/3</a:t>
            </a:r>
            <a:endParaRPr lang="zh-CN" altLang="en-US" dirty="0">
              <a:ea typeface="Gulim" pitchFamily="34" charset="-127"/>
            </a:endParaRPr>
          </a:p>
        </p:txBody>
      </p:sp>
      <p:graphicFrame>
        <p:nvGraphicFramePr>
          <p:cNvPr id="7188" name="Group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2941977"/>
              </p:ext>
            </p:extLst>
          </p:nvPr>
        </p:nvGraphicFramePr>
        <p:xfrm>
          <a:off x="192088" y="1341439"/>
          <a:ext cx="8737630" cy="5039766"/>
        </p:xfrm>
        <a:graphic>
          <a:graphicData uri="http://schemas.openxmlformats.org/drawingml/2006/table">
            <a:tbl>
              <a:tblPr/>
              <a:tblGrid>
                <a:gridCol w="3000594"/>
                <a:gridCol w="5737036"/>
              </a:tblGrid>
              <a:tr h="264737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sym typeface="宋体" pitchFamily="2" charset="-122"/>
                        </a:rPr>
                        <a:t>7- </a:t>
                      </a:r>
                      <a:r>
                        <a:rPr kumimoji="0" lang="zh-CN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sym typeface="宋体" pitchFamily="2" charset="-122"/>
                        </a:rPr>
                        <a:t>供应商能力</a:t>
                      </a:r>
                      <a:endParaRPr kumimoji="0" lang="zh-CN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itchFamily="2" charset="-122"/>
                        <a:ea typeface="Dotum" pitchFamily="34" charset="-127"/>
                        <a:sym typeface="宋体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192189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sym typeface="宋体" pitchFamily="2" charset="-122"/>
                        </a:rPr>
                        <a:t> </a:t>
                      </a:r>
                      <a:r>
                        <a:rPr kumimoji="0" lang="zh-CN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sym typeface="宋体" pitchFamily="2" charset="-122"/>
                        </a:rPr>
                        <a:t>供应商名称：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sym typeface="宋体" pitchFamily="2" charset="-122"/>
                        </a:rPr>
                        <a:t>               </a:t>
                      </a:r>
                      <a:r>
                        <a:rPr kumimoji="0" lang="en-US" altLang="zh-CN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sym typeface="宋体" pitchFamily="2" charset="-122"/>
                        </a:rPr>
                        <a:t>XXX</a:t>
                      </a:r>
                      <a:endParaRPr kumimoji="0" lang="zh-CN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itchFamily="2" charset="-122"/>
                        <a:ea typeface="宋体" pitchFamily="2" charset="-122"/>
                        <a:sym typeface="宋体" pitchFamily="2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</a:pPr>
                      <a:r>
                        <a:rPr kumimoji="0" lang="zh-CN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sym typeface="宋体" pitchFamily="2" charset="-122"/>
                        </a:rPr>
                        <a:t> </a:t>
                      </a:r>
                      <a:r>
                        <a:rPr kumimoji="0" lang="zh-CN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sym typeface="宋体" pitchFamily="2" charset="-122"/>
                        </a:rPr>
                        <a:t>主要销售品目</a:t>
                      </a:r>
                      <a:r>
                        <a:rPr kumimoji="0" lang="en-US" altLang="zh-CN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sym typeface="宋体" pitchFamily="2" charset="-122"/>
                        </a:rPr>
                        <a:t>/</a:t>
                      </a:r>
                      <a:r>
                        <a:rPr kumimoji="0" lang="zh-CN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sym typeface="宋体" pitchFamily="2" charset="-122"/>
                        </a:rPr>
                        <a:t>经营主项：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zh-CN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sym typeface="宋体" pitchFamily="2" charset="-122"/>
                        </a:rPr>
                        <a:t>               </a:t>
                      </a:r>
                      <a:r>
                        <a:rPr kumimoji="0" lang="en-US" altLang="zh-CN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sym typeface="宋体" pitchFamily="2" charset="-122"/>
                        </a:rPr>
                        <a:t>XXX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en-US" altLang="zh-CN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itchFamily="2" charset="-122"/>
                        <a:ea typeface="宋体" pitchFamily="2" charset="-122"/>
                        <a:sym typeface="宋体" pitchFamily="2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</a:pPr>
                      <a:r>
                        <a:rPr kumimoji="0" lang="zh-CN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sym typeface="宋体" pitchFamily="2" charset="-122"/>
                        </a:rPr>
                        <a:t> 主要销售渠道： </a:t>
                      </a:r>
                      <a:endParaRPr kumimoji="0" lang="en-US" altLang="zh-CN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itchFamily="2" charset="-122"/>
                        <a:ea typeface="宋体" pitchFamily="2" charset="-122"/>
                        <a:sym typeface="宋体" pitchFamily="2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altLang="zh-CN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sym typeface="宋体" pitchFamily="2" charset="-122"/>
                        </a:rPr>
                        <a:t>              XXX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</a:pPr>
                      <a:r>
                        <a:rPr kumimoji="0" lang="en-US" altLang="zh-CN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sym typeface="宋体" pitchFamily="2" charset="-122"/>
                        </a:rPr>
                        <a:t> </a:t>
                      </a:r>
                      <a:r>
                        <a:rPr kumimoji="0" lang="zh-CN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sym typeface="宋体" pitchFamily="2" charset="-122"/>
                        </a:rPr>
                        <a:t>年销售额：</a:t>
                      </a:r>
                      <a:endParaRPr kumimoji="0" lang="en-US" altLang="zh-CN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itchFamily="2" charset="-122"/>
                        <a:ea typeface="宋体" pitchFamily="2" charset="-122"/>
                        <a:sym typeface="宋体" pitchFamily="2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altLang="zh-CN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sym typeface="宋体" pitchFamily="2" charset="-122"/>
                        </a:rPr>
                        <a:t>              XXX</a:t>
                      </a:r>
                      <a:endParaRPr kumimoji="0" lang="zh-CN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itchFamily="2" charset="-122"/>
                        <a:ea typeface="宋体" pitchFamily="2" charset="-122"/>
                        <a:sym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sym typeface="宋体" pitchFamily="2" charset="-122"/>
                        </a:rPr>
                        <a:t> </a:t>
                      </a:r>
                      <a:r>
                        <a:rPr kumimoji="0" lang="zh-CN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sym typeface="宋体" pitchFamily="2" charset="-122"/>
                        </a:rPr>
                        <a:t>合作经历</a:t>
                      </a:r>
                      <a:r>
                        <a:rPr kumimoji="0" lang="zh-CN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Dotum" pitchFamily="34" charset="-127"/>
                          <a:sym typeface="宋体" pitchFamily="2" charset="-122"/>
                        </a:rPr>
                        <a:t> </a:t>
                      </a:r>
                      <a:r>
                        <a:rPr kumimoji="0" 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sym typeface="宋体" pitchFamily="2" charset="-122"/>
                        </a:rPr>
                        <a:t>: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itchFamily="2" charset="-122"/>
                        <a:ea typeface="Dotum" pitchFamily="34" charset="-127"/>
                        <a:sym typeface="宋体" pitchFamily="2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zh-CN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Dotum" pitchFamily="34" charset="-127"/>
                          <a:sym typeface="宋体" pitchFamily="2" charset="-122"/>
                        </a:rPr>
                        <a:t> </a:t>
                      </a:r>
                      <a:r>
                        <a:rPr kumimoji="0" lang="zh-CN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sym typeface="宋体" pitchFamily="2" charset="-122"/>
                        </a:rPr>
                        <a:t>其他电购渠道是否合作</a:t>
                      </a:r>
                      <a:r>
                        <a:rPr kumimoji="0" lang="zh-CN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Dotum" pitchFamily="34" charset="-127"/>
                          <a:sym typeface="宋体" pitchFamily="2" charset="-122"/>
                        </a:rPr>
                        <a:t> </a:t>
                      </a:r>
                      <a:r>
                        <a:rPr kumimoji="0" 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sym typeface="宋体" pitchFamily="2" charset="-122"/>
                        </a:rPr>
                        <a:t>: </a:t>
                      </a:r>
                      <a:r>
                        <a:rPr kumimoji="0" lang="zh-CN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Dotum" pitchFamily="34" charset="-127"/>
                          <a:sym typeface="宋体" pitchFamily="2" charset="-122"/>
                        </a:rPr>
                        <a:t/>
                      </a:r>
                      <a:br>
                        <a:rPr kumimoji="0" lang="zh-CN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Dotum" pitchFamily="34" charset="-127"/>
                          <a:sym typeface="宋体" pitchFamily="2" charset="-122"/>
                        </a:rPr>
                      </a:br>
                      <a:r>
                        <a:rPr kumimoji="0" lang="zh-CN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Dotum" pitchFamily="34" charset="-127"/>
                          <a:sym typeface="宋体" pitchFamily="2" charset="-122"/>
                        </a:rPr>
                        <a:t>   </a:t>
                      </a:r>
                      <a:endParaRPr kumimoji="0" lang="en-US" altLang="zh-CN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itchFamily="2" charset="-122"/>
                        <a:ea typeface="Dotum" pitchFamily="34" charset="-127"/>
                        <a:sym typeface="宋体" pitchFamily="2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Dotum" pitchFamily="34" charset="-127"/>
                          <a:sym typeface="宋体" pitchFamily="2" charset="-122"/>
                        </a:rPr>
                        <a:t>   </a:t>
                      </a:r>
                      <a:r>
                        <a:rPr kumimoji="0" lang="zh-CN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Dotum" pitchFamily="34" charset="-127"/>
                          <a:sym typeface="宋体" pitchFamily="2" charset="-122"/>
                        </a:rPr>
                        <a:t> </a:t>
                      </a:r>
                      <a:r>
                        <a:rPr kumimoji="0" lang="zh-CN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sym typeface="宋体" pitchFamily="2" charset="-122"/>
                        </a:rPr>
                        <a:t>- </a:t>
                      </a:r>
                      <a:r>
                        <a:rPr kumimoji="0" lang="en-US" altLang="zh-CN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sym typeface="宋体" pitchFamily="2" charset="-122"/>
                        </a:rPr>
                        <a:t>XX</a:t>
                      </a:r>
                      <a:r>
                        <a:rPr kumimoji="0" lang="zh-CN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sym typeface="宋体" pitchFamily="2" charset="-122"/>
                        </a:rPr>
                        <a:t>家购平台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sym typeface="宋体" pitchFamily="2" charset="-122"/>
                        </a:rPr>
                        <a:t>    - </a:t>
                      </a:r>
                      <a:r>
                        <a:rPr kumimoji="0" lang="zh-CN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sym typeface="宋体" pitchFamily="2" charset="-122"/>
                        </a:rPr>
                        <a:t>电子商务</a:t>
                      </a:r>
                      <a:r>
                        <a:rPr kumimoji="0" lang="zh-CN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Dotum" pitchFamily="34" charset="-127"/>
                          <a:sym typeface="Gulim" pitchFamily="34" charset="-127"/>
                        </a:rPr>
                        <a:t/>
                      </a:r>
                      <a:br>
                        <a:rPr kumimoji="0" lang="zh-CN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Dotum" pitchFamily="34" charset="-127"/>
                          <a:sym typeface="Gulim" pitchFamily="34" charset="-127"/>
                        </a:rPr>
                      </a:br>
                      <a:r>
                        <a:rPr kumimoji="0" lang="zh-CN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Dotum" pitchFamily="34" charset="-127"/>
                          <a:sym typeface="Gulim" pitchFamily="34" charset="-127"/>
                        </a:rPr>
                        <a:t>    </a:t>
                      </a:r>
                      <a:r>
                        <a:rPr kumimoji="0" 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sym typeface="Gulim" pitchFamily="34" charset="-127"/>
                        </a:rPr>
                        <a:t>- </a:t>
                      </a:r>
                      <a:r>
                        <a:rPr kumimoji="0" lang="zh-CN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sym typeface="Gulim" pitchFamily="34" charset="-127"/>
                        </a:rPr>
                        <a:t>多品牌专卖店</a:t>
                      </a:r>
                      <a:r>
                        <a:rPr kumimoji="0" lang="zh-CN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Dotum" pitchFamily="34" charset="-127"/>
                          <a:sym typeface="Gulim" pitchFamily="34" charset="-127"/>
                        </a:rPr>
                        <a:t/>
                      </a:r>
                      <a:br>
                        <a:rPr kumimoji="0" lang="zh-CN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Dotum" pitchFamily="34" charset="-127"/>
                          <a:sym typeface="Gulim" pitchFamily="34" charset="-127"/>
                        </a:rPr>
                      </a:br>
                      <a:r>
                        <a:rPr kumimoji="0" lang="zh-CN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Dotum" pitchFamily="34" charset="-127"/>
                          <a:sym typeface="Gulim" pitchFamily="34" charset="-127"/>
                        </a:rPr>
                        <a:t>    </a:t>
                      </a:r>
                      <a:r>
                        <a:rPr kumimoji="0" 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sym typeface="Gulim" pitchFamily="34" charset="-127"/>
                        </a:rPr>
                        <a:t>- </a:t>
                      </a:r>
                      <a:r>
                        <a:rPr kumimoji="0" lang="zh-CN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sym typeface="Gulim" pitchFamily="34" charset="-127"/>
                        </a:rPr>
                        <a:t>连锁超市</a:t>
                      </a:r>
                      <a:endParaRPr kumimoji="0" lang="zh-CN" altLang="en-US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itchFamily="2" charset="-122"/>
                        <a:ea typeface="宋体" pitchFamily="2" charset="-122"/>
                        <a:sym typeface="Gulim" pitchFamily="34" charset="-127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sym typeface="Gulim" pitchFamily="34" charset="-127"/>
                        </a:rPr>
                        <a:t>   </a:t>
                      </a:r>
                      <a:endParaRPr kumimoji="0" lang="zh-CN" altLang="en-U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itchFamily="2" charset="-122"/>
                        <a:ea typeface="微软雅黑" pitchFamily="34" charset="-122"/>
                        <a:sym typeface="Gulim" pitchFamily="34" charset="-127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4704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sym typeface="宋体" pitchFamily="2" charset="-122"/>
                        </a:rPr>
                        <a:t>8-</a:t>
                      </a: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</a:rPr>
                        <a:t> </a:t>
                      </a:r>
                      <a:r>
                        <a:rPr kumimoji="1" lang="zh-CN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</a:rPr>
                        <a:t>营销及投资邀请事项</a:t>
                      </a:r>
                      <a:r>
                        <a:rPr kumimoji="1" lang="en-US" altLang="zh-CN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</a:rPr>
                        <a:t>/</a:t>
                      </a:r>
                      <a:r>
                        <a:rPr kumimoji="1" lang="zh-CN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</a:rPr>
                        <a:t>其他意见</a:t>
                      </a: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itchFamily="2" charset="-122"/>
                        <a:ea typeface="돋움" pitchFamily="50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2528426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itchFamily="2" charset="-122"/>
                        <a:ea typeface="Dotum" pitchFamily="34" charset="-127"/>
                        <a:sym typeface="宋体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ext Box 3"/>
          <p:cNvSpPr>
            <a:spLocks noChangeArrowheads="1"/>
          </p:cNvSpPr>
          <p:nvPr/>
        </p:nvSpPr>
        <p:spPr bwMode="auto">
          <a:xfrm>
            <a:off x="252413" y="220663"/>
            <a:ext cx="226215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dirty="0" smtClean="0"/>
              <a:t>初审</a:t>
            </a:r>
            <a:r>
              <a:rPr lang="zh-CN" altLang="zh-CN" dirty="0"/>
              <a:t>商品提报计划书</a:t>
            </a:r>
            <a:endParaRPr lang="zh-CN" altLang="en-US" b="1" dirty="0">
              <a:ea typeface="Gulim" pitchFamily="34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梦幻百合花">
  <a:themeElements>
    <a:clrScheme name="梦幻百合花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梦幻百合花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1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ulim" pitchFamily="34" charset="-127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1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ulim" pitchFamily="34" charset="-127"/>
            <a:ea typeface="宋体" pitchFamily="2" charset="-122"/>
          </a:defRPr>
        </a:defPPr>
      </a:lstStyle>
    </a:lnDef>
  </a:objectDefaults>
  <a:extraClrSchemeLst>
    <a:extraClrScheme>
      <a:clrScheme name="梦幻百合花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梦幻百合花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梦幻百合花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梦幻百合花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梦幻百合花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梦幻百合花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梦幻百合花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梦幻百合花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梦幻百合花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梦幻百合花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梦幻百合花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梦幻百合花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247</TotalTime>
  <Pages>0</Pages>
  <Words>292</Words>
  <Characters>0</Characters>
  <Application>Microsoft Office PowerPoint</Application>
  <DocSecurity>0</DocSecurity>
  <PresentationFormat>全屏显示(4:3)</PresentationFormat>
  <Lines>0</Lines>
  <Paragraphs>99</Paragraphs>
  <Slides>3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3</vt:i4>
      </vt:variant>
    </vt:vector>
  </HeadingPairs>
  <TitlesOfParts>
    <vt:vector size="4" baseType="lpstr">
      <vt:lpstr>梦幻百合花</vt:lpstr>
      <vt:lpstr>PowerPoint 演示文稿</vt:lpstr>
      <vt:lpstr>PowerPoint 演示文稿</vt:lpstr>
      <vt:lpstr>PowerPoint 演示文稿</vt:lpstr>
    </vt:vector>
  </TitlesOfParts>
  <Manager/>
  <Company/>
  <LinksUpToDate>false</LinksUpToDate>
  <CharactersWithSpaces>0</CharactersWithSpaces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/>
  <cp:keywords/>
  <dc:description/>
  <cp:lastModifiedBy>Windows 用户</cp:lastModifiedBy>
  <cp:revision>25</cp:revision>
  <dcterms:created xsi:type="dcterms:W3CDTF">2011-07-25T22:00:00Z</dcterms:created>
  <dcterms:modified xsi:type="dcterms:W3CDTF">2014-11-17T05:33:42Z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2052-9.1.0.4856</vt:lpwstr>
  </property>
</Properties>
</file>